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57" r:id="rId4"/>
    <p:sldId id="258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421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28.10.2022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28.10.2022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28.10.2022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Семинарское занятие 1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Ст. преп. </a:t>
            </a:r>
            <a:r>
              <a:rPr lang="ru-RU" dirty="0" err="1" smtClean="0"/>
              <a:t>Пищемуха</a:t>
            </a:r>
            <a:r>
              <a:rPr lang="ru-RU" dirty="0" smtClean="0"/>
              <a:t> В. А.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В </a:t>
            </a:r>
            <a:r>
              <a:rPr lang="ru-RU" dirty="0" smtClean="0"/>
              <a:t>течение определенного времени Вы наблюдали за своим подчиненным. В итоге оказалось, что у него хорошие способности, однако в некоторых случаях он не справляется с работой, что дает повод для его критики. Как Вы проведете с ним беседу на эту тему?</a:t>
            </a:r>
          </a:p>
          <a:p>
            <a:r>
              <a:rPr lang="ru-RU" dirty="0" smtClean="0"/>
              <a:t> а) Беседа происходит в промежутке между двумя важными для Вас встречами. Вы спешите, поэтому коротко и убедительно излагаете сотруднику, что Вам не нравится и что он в будущем должен устранить. Вы угрожаете ему переводом на другую работу или увольнением.</a:t>
            </a:r>
          </a:p>
          <a:p>
            <a:r>
              <a:rPr lang="ru-RU" dirty="0" smtClean="0"/>
              <a:t> б) Вы говорите сотруднику, какие качества Вы в нем цените и чего он мог бы добиться, если бы не было определенных недостатков. Потом сообщаете, что побудило Вас к критике. Спрашиваете его о причинах его несостоятельности и пытаетесь помочь ему избавиться от недостатков.</a:t>
            </a:r>
          </a:p>
          <a:p>
            <a:r>
              <a:rPr lang="ru-RU" dirty="0" smtClean="0"/>
              <a:t> в) Вы выделяете время для разговора и, проявляя педагогическое терпение, пытаетесь с помощью объяснений улучшить работу сотрудника. Вы начинаете разговор с упрека о недостатках и ошибках и убеждаетесь, что Ваша критика возымела действие.</a:t>
            </a:r>
          </a:p>
          <a:p>
            <a:r>
              <a:rPr lang="ru-RU" b="1" i="1" dirty="0" smtClean="0"/>
              <a:t>Какое решение по данной ситуации является на ваш взгляд наиболее приемлемым? Обоснуйте свой ответ.</a:t>
            </a:r>
            <a:endParaRPr lang="ru-RU" dirty="0" smtClean="0"/>
          </a:p>
          <a:p>
            <a:r>
              <a:rPr lang="ru-RU" b="1" i="1" dirty="0" smtClean="0"/>
              <a:t>Классифицируйте решение по всем классификационным характеристикам</a:t>
            </a:r>
            <a:r>
              <a:rPr lang="ru-RU" b="1" i="1" dirty="0" smtClean="0"/>
              <a:t>.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/>
              <a:t>СИТУАЦИЯ 1</a:t>
            </a:r>
            <a:r>
              <a:rPr lang="ru-RU" sz="2000" b="1" dirty="0" smtClean="0"/>
              <a:t>.</a:t>
            </a:r>
            <a:br>
              <a:rPr lang="ru-RU" sz="2000" b="1" dirty="0" smtClean="0"/>
            </a:br>
            <a:r>
              <a:rPr lang="ru-RU" sz="2000" b="1" dirty="0" smtClean="0"/>
              <a:t> </a:t>
            </a:r>
            <a:r>
              <a:rPr lang="ru-RU" sz="2000" b="1" dirty="0" smtClean="0"/>
              <a:t>Беседа о </a:t>
            </a:r>
            <a:r>
              <a:rPr lang="ru-RU" sz="2000" b="1" dirty="0" smtClean="0"/>
              <a:t>недостатках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58204" cy="5286412"/>
          </a:xfrm>
        </p:spPr>
        <p:txBody>
          <a:bodyPr>
            <a:normAutofit fontScale="47500" lnSpcReduction="20000"/>
          </a:bodyPr>
          <a:lstStyle/>
          <a:p>
            <a:r>
              <a:rPr lang="ru-RU" b="1" dirty="0" smtClean="0"/>
              <a:t>Список </a:t>
            </a:r>
            <a:r>
              <a:rPr lang="ru-RU" b="1" dirty="0" smtClean="0"/>
              <a:t>решений</a:t>
            </a:r>
            <a:endParaRPr lang="ru-RU" sz="2800" dirty="0" smtClean="0"/>
          </a:p>
          <a:p>
            <a:pPr lvl="0"/>
            <a:r>
              <a:rPr lang="ru-RU" dirty="0" smtClean="0"/>
              <a:t>Наем заведующим специалиста в исследовательскую лабораторию компании, производящей сложную техническую продукцию</a:t>
            </a:r>
            <a:endParaRPr lang="ru-RU" sz="3600" dirty="0" smtClean="0"/>
          </a:p>
          <a:p>
            <a:pPr lvl="0"/>
            <a:r>
              <a:rPr lang="ru-RU" dirty="0" smtClean="0"/>
              <a:t>Доведение мастером до рабочих дневного задания.</a:t>
            </a:r>
            <a:endParaRPr lang="ru-RU" sz="3600" dirty="0" smtClean="0"/>
          </a:p>
          <a:p>
            <a:pPr lvl="0"/>
            <a:r>
              <a:rPr lang="ru-RU" dirty="0" smtClean="0"/>
              <a:t>Определение финансовым директором размера дивидендов, которые должны быть выплачены акционерам на девятый год последовательной успешной финансовой деятельности компании.</a:t>
            </a:r>
            <a:endParaRPr lang="ru-RU" sz="3600" dirty="0" smtClean="0"/>
          </a:p>
          <a:p>
            <a:pPr lvl="0"/>
            <a:r>
              <a:rPr lang="ru-RU" dirty="0" smtClean="0"/>
              <a:t>Решение начальника о допущении официального отсутствия подчиненного на рабочем месте в связи с посещением врача.</a:t>
            </a:r>
            <a:endParaRPr lang="ru-RU" sz="3600" dirty="0" smtClean="0"/>
          </a:p>
          <a:p>
            <a:pPr lvl="0"/>
            <a:r>
              <a:rPr lang="ru-RU" dirty="0" smtClean="0"/>
              <a:t>Выбор членами правления места для очередного филиала банка, уже имеющего 50 отделений в крупном городу.</a:t>
            </a:r>
            <a:endParaRPr lang="ru-RU" sz="3600" dirty="0" smtClean="0"/>
          </a:p>
          <a:p>
            <a:pPr lvl="0"/>
            <a:r>
              <a:rPr lang="ru-RU" dirty="0" smtClean="0"/>
              <a:t>Дача руководителем согласия на принятие выпускника юридического факультета университета на работу в аппарат крупной фирмы.</a:t>
            </a:r>
            <a:endParaRPr lang="ru-RU" sz="3600" dirty="0" smtClean="0"/>
          </a:p>
          <a:p>
            <a:pPr lvl="0"/>
            <a:r>
              <a:rPr lang="ru-RU" dirty="0" smtClean="0"/>
              <a:t>Определение годичного задания для ассистента профессора.</a:t>
            </a:r>
            <a:endParaRPr lang="ru-RU" sz="3600" dirty="0" smtClean="0"/>
          </a:p>
          <a:p>
            <a:pPr lvl="0"/>
            <a:r>
              <a:rPr lang="ru-RU" dirty="0" smtClean="0"/>
              <a:t>Дача начальником согласия на предоставление подчиненному возможности посетить учебный семинар в области его специализации.</a:t>
            </a:r>
            <a:endParaRPr lang="ru-RU" sz="3600" dirty="0" smtClean="0"/>
          </a:p>
          <a:p>
            <a:pPr lvl="0"/>
            <a:r>
              <a:rPr lang="ru-RU" dirty="0" smtClean="0"/>
              <a:t>Выбор авторами печатного издания для размещения рекламы о новом вузовском учебнике.</a:t>
            </a:r>
            <a:endParaRPr lang="ru-RU" sz="3600" dirty="0" smtClean="0"/>
          </a:p>
          <a:p>
            <a:pPr lvl="0"/>
            <a:r>
              <a:rPr lang="ru-RU" dirty="0" smtClean="0"/>
              <a:t>Выбор правлением компании места для строительства ресторана «Вкусно и быстро» в небольшом, но растущем городе, находящемся между двумя очень большими городами.</a:t>
            </a:r>
            <a:endParaRPr lang="ru-RU" sz="3600" dirty="0" smtClean="0"/>
          </a:p>
          <a:p>
            <a:r>
              <a:rPr lang="ru-RU" sz="3800" b="1" dirty="0" smtClean="0"/>
              <a:t>Задание: </a:t>
            </a:r>
          </a:p>
          <a:p>
            <a:pPr lvl="3"/>
            <a:r>
              <a:rPr lang="ru-RU" sz="3800" b="1" i="1" dirty="0" smtClean="0"/>
              <a:t>Классифицируйте предложенные решения по всем классификационным характеристикам.</a:t>
            </a:r>
            <a:endParaRPr lang="ru-RU" sz="3800" b="1" dirty="0" smtClean="0"/>
          </a:p>
          <a:p>
            <a:pPr lvl="3"/>
            <a:r>
              <a:rPr lang="ru-RU" sz="3800" b="1" i="1" dirty="0" smtClean="0"/>
              <a:t>Определите какие из предложенных решений являются стандартными, а какие нестандартными.</a:t>
            </a:r>
            <a:endParaRPr lang="ru-RU" sz="3800" b="1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Имитационное упражнение: Принятие решений</a:t>
            </a:r>
            <a:br>
              <a:rPr lang="ru-RU" sz="2400" b="1" dirty="0" smtClean="0"/>
            </a:br>
            <a:endParaRPr lang="ru-RU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71744"/>
            <a:ext cx="8229600" cy="3435547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/>
              <a:t>Ответы прикрепить в личном кабинете в раздел «Контрольная работа»</a:t>
            </a:r>
            <a:endParaRPr lang="ru-RU" sz="2800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1071546"/>
            <a:ext cx="8229600" cy="1143000"/>
          </a:xfrm>
        </p:spPr>
        <p:txBody>
          <a:bodyPr/>
          <a:lstStyle/>
          <a:p>
            <a:pPr algn="ctr"/>
            <a:r>
              <a:rPr lang="ru-RU" dirty="0" smtClean="0"/>
              <a:t>Семинар 1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</TotalTime>
  <Words>411</Words>
  <PresentationFormat>Экран (4:3)</PresentationFormat>
  <Paragraphs>26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Открытая</vt:lpstr>
      <vt:lpstr>Семинарское занятие 1</vt:lpstr>
      <vt:lpstr>СИТУАЦИЯ 1.  Беседа о недостатках </vt:lpstr>
      <vt:lpstr>Имитационное упражнение: Принятие решений </vt:lpstr>
      <vt:lpstr>Семинар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Семинарское занятие 1</dc:title>
  <dc:creator>SERGIENKO_OV</dc:creator>
  <cp:lastModifiedBy>SERGIENKO_OV</cp:lastModifiedBy>
  <cp:revision>4</cp:revision>
  <dcterms:created xsi:type="dcterms:W3CDTF">2022-10-28T05:44:53Z</dcterms:created>
  <dcterms:modified xsi:type="dcterms:W3CDTF">2022-10-28T05:52:46Z</dcterms:modified>
</cp:coreProperties>
</file>